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2" r:id="rId7"/>
    <p:sldId id="263" r:id="rId8"/>
    <p:sldId id="268" r:id="rId9"/>
    <p:sldId id="264" r:id="rId10"/>
    <p:sldId id="265" r:id="rId11"/>
    <p:sldId id="266" r:id="rId12"/>
    <p:sldId id="257" r:id="rId13"/>
    <p:sldId id="267" r:id="rId1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452"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29/12/2016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29/12/2016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29/12/2016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t>29/12/2016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t>29/12/2016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t>29/12/2016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29/12/2016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29/12/2016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29/12/2016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29/12/2016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29/12/2016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29/12/2016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827584" y="431465"/>
            <a:ext cx="7772400" cy="1296144"/>
          </a:xfrm>
          <a:effectLst>
            <a:glow rad="228600">
              <a:schemeClr val="accent1">
                <a:satMod val="175000"/>
                <a:alpha val="40000"/>
              </a:schemeClr>
            </a:glow>
            <a:outerShdw blurRad="40000" dist="23000" dir="5400000" rotWithShape="0">
              <a:srgbClr val="000000">
                <a:alpha val="35000"/>
              </a:srgbClr>
            </a:outerShdw>
          </a:effectLst>
        </p:spPr>
        <p:style>
          <a:lnRef idx="1">
            <a:schemeClr val="accent2"/>
          </a:lnRef>
          <a:fillRef idx="3">
            <a:schemeClr val="accent2"/>
          </a:fillRef>
          <a:effectRef idx="2">
            <a:schemeClr val="accent2"/>
          </a:effectRef>
          <a:fontRef idx="minor">
            <a:schemeClr val="lt1"/>
          </a:fontRef>
        </p:style>
        <p:txBody>
          <a:bodyPr>
            <a:normAutofit fontScale="90000"/>
          </a:bodyPr>
          <a:lstStyle/>
          <a:p>
            <a:r>
              <a:rPr lang="es-CO" b="1" dirty="0"/>
              <a:t>EL CRISTO DE LA SENDA ANGOSTA</a:t>
            </a:r>
          </a:p>
        </p:txBody>
      </p:sp>
      <p:sp>
        <p:nvSpPr>
          <p:cNvPr id="3" name="2 Subtítulo"/>
          <p:cNvSpPr>
            <a:spLocks noGrp="1"/>
          </p:cNvSpPr>
          <p:nvPr>
            <p:ph type="subTitle" idx="1"/>
          </p:nvPr>
        </p:nvSpPr>
        <p:spPr>
          <a:xfrm>
            <a:off x="1331640" y="5780087"/>
            <a:ext cx="6400800" cy="697632"/>
          </a:xfrm>
          <a:effectLst>
            <a:glow rad="228600">
              <a:schemeClr val="accent1">
                <a:satMod val="175000"/>
                <a:alpha val="40000"/>
              </a:schemeClr>
            </a:glow>
            <a:outerShdw blurRad="40000" dist="23000" dir="5400000" rotWithShape="0">
              <a:srgbClr val="000000">
                <a:alpha val="35000"/>
              </a:srgbClr>
            </a:outerShdw>
          </a:effectLst>
        </p:spPr>
        <p:style>
          <a:lnRef idx="1">
            <a:schemeClr val="accent3"/>
          </a:lnRef>
          <a:fillRef idx="3">
            <a:schemeClr val="accent3"/>
          </a:fillRef>
          <a:effectRef idx="2">
            <a:schemeClr val="accent3"/>
          </a:effectRef>
          <a:fontRef idx="minor">
            <a:schemeClr val="lt1"/>
          </a:fontRef>
        </p:style>
        <p:txBody>
          <a:bodyPr/>
          <a:lstStyle/>
          <a:p>
            <a:r>
              <a:rPr lang="es-CO" b="1" dirty="0">
                <a:solidFill>
                  <a:srgbClr val="FF0000"/>
                </a:solidFill>
              </a:rPr>
              <a:t>Mat.7.13,14.</a:t>
            </a:r>
          </a:p>
        </p:txBody>
      </p:sp>
      <p:pic>
        <p:nvPicPr>
          <p:cNvPr id="4" name="Imagen 3"/>
          <p:cNvPicPr>
            <a:picLocks noChangeAspect="1"/>
          </p:cNvPicPr>
          <p:nvPr/>
        </p:nvPicPr>
        <p:blipFill>
          <a:blip r:embed="rId2"/>
          <a:stretch>
            <a:fillRect/>
          </a:stretch>
        </p:blipFill>
        <p:spPr>
          <a:xfrm>
            <a:off x="2191780" y="2090713"/>
            <a:ext cx="4680520" cy="3354511"/>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37641326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normAutofit/>
          </a:bodyPr>
          <a:lstStyle/>
          <a:p>
            <a:r>
              <a:rPr lang="es-CO" b="1" i="1" dirty="0"/>
              <a:t>La senda angosta a la vida eterna </a:t>
            </a:r>
          </a:p>
        </p:txBody>
      </p:sp>
      <p:sp>
        <p:nvSpPr>
          <p:cNvPr id="3" name="Marcador de contenido 2"/>
          <p:cNvSpPr>
            <a:spLocks noGrp="1"/>
          </p:cNvSpPr>
          <p:nvPr>
            <p:ph idx="1"/>
          </p:nvPr>
        </p:nvSpPr>
        <p:spPr>
          <a:xfrm>
            <a:off x="457200" y="1600200"/>
            <a:ext cx="8229600" cy="5141168"/>
          </a:xfrm>
          <a:solidFill>
            <a:schemeClr val="accent4">
              <a:lumMod val="20000"/>
              <a:lumOff val="80000"/>
            </a:schemeClr>
          </a:solidFill>
          <a:effectLst>
            <a:glow rad="101600">
              <a:srgbClr val="C00000">
                <a:alpha val="60000"/>
              </a:srgbClr>
            </a:glow>
          </a:effectLst>
        </p:spPr>
        <p:txBody>
          <a:bodyPr>
            <a:normAutofit fontScale="70000" lnSpcReduction="20000"/>
          </a:bodyPr>
          <a:lstStyle/>
          <a:p>
            <a:pPr marL="0" indent="0" algn="ctr">
              <a:buNone/>
            </a:pPr>
            <a:r>
              <a:rPr lang="es-CO" sz="4000" b="1" dirty="0">
                <a:solidFill>
                  <a:srgbClr val="FF0000"/>
                </a:solidFill>
              </a:rPr>
              <a:t>Mateo 7:13,14.</a:t>
            </a:r>
          </a:p>
          <a:p>
            <a:pPr marL="0" indent="0" algn="ctr">
              <a:buNone/>
            </a:pPr>
            <a:r>
              <a:rPr lang="es-CO" sz="3400" dirty="0"/>
              <a:t>“Entrad por la puerta estrecha: porque el camino que lleva a perdición es ancho y espacioso; y los que van por él, son muchos. 14 Porque estrecha es la puerta, y angosto el camino que lleva a la vida; y pocos son los que lo hallan”. </a:t>
            </a:r>
          </a:p>
          <a:p>
            <a:pPr marL="0" indent="0" algn="ctr">
              <a:buNone/>
            </a:pPr>
            <a:endParaRPr lang="es-CO" sz="3400" dirty="0"/>
          </a:p>
          <a:p>
            <a:pPr marL="0" indent="0" algn="ctr">
              <a:buNone/>
            </a:pPr>
            <a:r>
              <a:rPr lang="es-CO" sz="3400" dirty="0"/>
              <a:t>En estos versículos, Jesús extiende a su auditorio una invitación formal para aceptar sus principios como norma para regir la vida y les señala la manera de comenzar y por dónde empezar.  </a:t>
            </a:r>
          </a:p>
          <a:p>
            <a:pPr marL="0" indent="0" algn="ctr">
              <a:buNone/>
            </a:pPr>
            <a:endParaRPr lang="es-CO" sz="3400" dirty="0"/>
          </a:p>
          <a:p>
            <a:pPr marL="0" indent="0" algn="ctr">
              <a:buNone/>
            </a:pPr>
            <a:r>
              <a:rPr lang="es-CO" sz="3400" dirty="0"/>
              <a:t>El es la “puerta” lo dice en </a:t>
            </a:r>
            <a:r>
              <a:rPr lang="es-CO" sz="3400" dirty="0">
                <a:solidFill>
                  <a:srgbClr val="FF0000"/>
                </a:solidFill>
              </a:rPr>
              <a:t>(Juan 10:7, 9)</a:t>
            </a:r>
            <a:r>
              <a:rPr lang="es-CO" sz="3400" dirty="0"/>
              <a:t> y además dice que el es el “camino” en </a:t>
            </a:r>
            <a:r>
              <a:rPr lang="es-CO" sz="3400" dirty="0">
                <a:solidFill>
                  <a:srgbClr val="FF0000"/>
                </a:solidFill>
              </a:rPr>
              <a:t>(Juan 14:6).  </a:t>
            </a:r>
            <a:r>
              <a:rPr lang="es-CO" sz="3400" dirty="0"/>
              <a:t>El que desee entrar en el reino de los cielos, el que quiera tener vida y tenerla “en abundancia” debe entrar por medio de Cristo; no hay otro camino dice </a:t>
            </a:r>
            <a:r>
              <a:rPr lang="es-CO" sz="3400" dirty="0">
                <a:solidFill>
                  <a:srgbClr val="FF0000"/>
                </a:solidFill>
              </a:rPr>
              <a:t>(Juan 10:7-10; y Luc13:24).</a:t>
            </a:r>
          </a:p>
        </p:txBody>
      </p:sp>
    </p:spTree>
    <p:extLst>
      <p:ext uri="{BB962C8B-B14F-4D97-AF65-F5344CB8AC3E}">
        <p14:creationId xmlns:p14="http://schemas.microsoft.com/office/powerpoint/2010/main" val="5383435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480720"/>
          </a:xfrm>
          <a:solidFill>
            <a:schemeClr val="accent4">
              <a:lumMod val="20000"/>
              <a:lumOff val="80000"/>
            </a:schemeClr>
          </a:solidFill>
          <a:effectLst>
            <a:glow rad="101600">
              <a:schemeClr val="tx1">
                <a:alpha val="60000"/>
              </a:schemeClr>
            </a:glow>
          </a:effectLst>
        </p:spPr>
        <p:txBody>
          <a:bodyPr>
            <a:normAutofit fontScale="77500" lnSpcReduction="20000"/>
          </a:bodyPr>
          <a:lstStyle/>
          <a:p>
            <a:pPr marL="0" indent="0" algn="ctr">
              <a:buNone/>
            </a:pPr>
            <a:r>
              <a:rPr lang="es-CO" dirty="0"/>
              <a:t> La puerta está al comienzo del camino y no al fin.  Es estrecha y por ella podrá pasar sólo lo que sea esencial para el viaje.  Los que escuchaban a Jesús bien podían comprender la figura.  Estaban acostumbrados a los caminos sinuosos, angostos y escarpados de su montañoso país, Israel. Las ciudades y los pueblos tenían puertas que se </a:t>
            </a:r>
            <a:r>
              <a:rPr lang="es-CO" u="sng" dirty="0"/>
              <a:t>cerraban generalmente a la puesta del sol</a:t>
            </a:r>
            <a:r>
              <a:rPr lang="es-CO" dirty="0"/>
              <a:t>, y algunas veces había que esforzarse por llegar a tiempo.</a:t>
            </a:r>
          </a:p>
          <a:p>
            <a:pPr marL="0" indent="0" algn="ctr">
              <a:buNone/>
            </a:pPr>
            <a:r>
              <a:rPr lang="es-CO" dirty="0"/>
              <a:t>El concepto de los dos caminos aparece con frecuencia mencionado en el A. T. </a:t>
            </a:r>
            <a:r>
              <a:rPr lang="es-CO" dirty="0">
                <a:solidFill>
                  <a:srgbClr val="FF0000"/>
                </a:solidFill>
              </a:rPr>
              <a:t>(Ver Deu.11:26; Deu.30:15; Jer.21:8 y  Salmo 1:1-6).</a:t>
            </a:r>
          </a:p>
          <a:p>
            <a:pPr marL="0" indent="0" algn="ctr">
              <a:buNone/>
            </a:pPr>
            <a:r>
              <a:rPr lang="es-CO" dirty="0"/>
              <a:t>Todos aquellos que han de ir al cielo confesarán que su salvación ha sido un gran milagro de la gracia gratuita del Señor. Serán almas que verdaderamente han nacido de nuevo por el poder del Espíritu Santo </a:t>
            </a:r>
            <a:r>
              <a:rPr lang="es-CO" dirty="0">
                <a:solidFill>
                  <a:srgbClr val="FF0000"/>
                </a:solidFill>
              </a:rPr>
              <a:t>(ver Juan 3:3,5).</a:t>
            </a:r>
            <a:r>
              <a:rPr lang="es-CO" dirty="0"/>
              <a:t> Serán personas que han sido convertidas por Dios, lo cual implica que experimentan tres cosas: (</a:t>
            </a:r>
            <a:r>
              <a:rPr lang="es-CO" sz="3600" b="1" dirty="0"/>
              <a:t>1</a:t>
            </a:r>
            <a:r>
              <a:rPr lang="es-CO" dirty="0"/>
              <a:t>) una pena profunda por su propia iniquidad, (</a:t>
            </a:r>
            <a:r>
              <a:rPr lang="es-CO" sz="3600" b="1" dirty="0"/>
              <a:t>2</a:t>
            </a:r>
            <a:r>
              <a:rPr lang="es-CO" dirty="0"/>
              <a:t>) una inmensa alegría por la salvación en Cristo Jesús, y (</a:t>
            </a:r>
            <a:r>
              <a:rPr lang="es-CO" sz="3600" b="1" dirty="0"/>
              <a:t>3</a:t>
            </a:r>
            <a:r>
              <a:rPr lang="es-CO" dirty="0"/>
              <a:t>) una sincera gratitud a Dios por Su gran salvación </a:t>
            </a:r>
            <a:r>
              <a:rPr lang="es-CO" dirty="0">
                <a:solidFill>
                  <a:srgbClr val="FF0000"/>
                </a:solidFill>
              </a:rPr>
              <a:t>(ver Rom. 7:24-25; Salmos 50:15). </a:t>
            </a:r>
          </a:p>
          <a:p>
            <a:endParaRPr lang="es-CO" dirty="0"/>
          </a:p>
        </p:txBody>
      </p:sp>
    </p:spTree>
    <p:extLst>
      <p:ext uri="{BB962C8B-B14F-4D97-AF65-F5344CB8AC3E}">
        <p14:creationId xmlns:p14="http://schemas.microsoft.com/office/powerpoint/2010/main" val="20780056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effectLst>
            <a:glow rad="101600">
              <a:srgbClr val="C00000">
                <a:alpha val="60000"/>
              </a:srgbClr>
            </a:glow>
          </a:effectLst>
        </p:spPr>
        <p:style>
          <a:lnRef idx="2">
            <a:schemeClr val="accent3">
              <a:shade val="50000"/>
            </a:schemeClr>
          </a:lnRef>
          <a:fillRef idx="1">
            <a:schemeClr val="accent3"/>
          </a:fillRef>
          <a:effectRef idx="0">
            <a:schemeClr val="accent3"/>
          </a:effectRef>
          <a:fontRef idx="minor">
            <a:schemeClr val="lt1"/>
          </a:fontRef>
        </p:style>
        <p:txBody>
          <a:bodyPr>
            <a:normAutofit fontScale="90000"/>
          </a:bodyPr>
          <a:lstStyle/>
          <a:p>
            <a:r>
              <a:rPr lang="es-CO" b="1" dirty="0"/>
              <a:t>La salvación consiste en acudir a Cristo, con toda la carga de pecado.</a:t>
            </a:r>
          </a:p>
        </p:txBody>
      </p:sp>
      <p:sp>
        <p:nvSpPr>
          <p:cNvPr id="3" name="Marcador de contenido 2"/>
          <p:cNvSpPr>
            <a:spLocks noGrp="1"/>
          </p:cNvSpPr>
          <p:nvPr>
            <p:ph idx="1"/>
          </p:nvPr>
        </p:nvSpPr>
        <p:spPr>
          <a:xfrm>
            <a:off x="457200" y="5373216"/>
            <a:ext cx="8229600" cy="1224136"/>
          </a:xfrm>
          <a:effectLst>
            <a:glow rad="101600">
              <a:srgbClr val="C00000">
                <a:alpha val="60000"/>
              </a:srgbClr>
            </a:glow>
          </a:effectLst>
        </p:spPr>
        <p:style>
          <a:lnRef idx="2">
            <a:schemeClr val="accent3">
              <a:shade val="50000"/>
            </a:schemeClr>
          </a:lnRef>
          <a:fillRef idx="1">
            <a:schemeClr val="accent3"/>
          </a:fillRef>
          <a:effectRef idx="0">
            <a:schemeClr val="accent3"/>
          </a:effectRef>
          <a:fontRef idx="minor">
            <a:schemeClr val="lt1"/>
          </a:fontRef>
        </p:style>
        <p:txBody>
          <a:bodyPr>
            <a:normAutofit/>
          </a:bodyPr>
          <a:lstStyle/>
          <a:p>
            <a:pPr marL="0" indent="0" algn="ctr">
              <a:buNone/>
            </a:pPr>
            <a:r>
              <a:rPr lang="es-CO" sz="3600" b="1" dirty="0"/>
              <a:t>Y empezar una vida nueva, obedeciendo su Santa Voluntad.</a:t>
            </a:r>
          </a:p>
        </p:txBody>
      </p:sp>
      <p:pic>
        <p:nvPicPr>
          <p:cNvPr id="4" name="Imagen 3"/>
          <p:cNvPicPr>
            <a:picLocks noChangeAspect="1"/>
          </p:cNvPicPr>
          <p:nvPr/>
        </p:nvPicPr>
        <p:blipFill>
          <a:blip r:embed="rId2"/>
          <a:stretch>
            <a:fillRect/>
          </a:stretch>
        </p:blipFill>
        <p:spPr>
          <a:xfrm>
            <a:off x="611560" y="1628800"/>
            <a:ext cx="7776864" cy="3511277"/>
          </a:xfrm>
          <a:prstGeom prst="rect">
            <a:avLst/>
          </a:prstGeom>
        </p:spPr>
      </p:pic>
    </p:spTree>
    <p:extLst>
      <p:ext uri="{BB962C8B-B14F-4D97-AF65-F5344CB8AC3E}">
        <p14:creationId xmlns:p14="http://schemas.microsoft.com/office/powerpoint/2010/main" val="28632082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41784"/>
            <a:ext cx="8229600" cy="1143000"/>
          </a:xfrm>
          <a:effectLst>
            <a:glow rad="228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ormAutofit/>
          </a:bodyPr>
          <a:lstStyle/>
          <a:p>
            <a:r>
              <a:rPr lang="es-CO" sz="4800" b="1" i="1" dirty="0"/>
              <a:t>La obra del espíritu Santo</a:t>
            </a:r>
          </a:p>
        </p:txBody>
      </p:sp>
      <p:sp>
        <p:nvSpPr>
          <p:cNvPr id="3" name="Marcador de contenido 2"/>
          <p:cNvSpPr>
            <a:spLocks noGrp="1"/>
          </p:cNvSpPr>
          <p:nvPr>
            <p:ph idx="1"/>
          </p:nvPr>
        </p:nvSpPr>
        <p:spPr>
          <a:xfrm>
            <a:off x="457200" y="1600201"/>
            <a:ext cx="6059016" cy="2836912"/>
          </a:xfrm>
        </p:spPr>
        <p:txBody>
          <a:bodyPr>
            <a:normAutofit/>
          </a:bodyPr>
          <a:lstStyle/>
          <a:p>
            <a:r>
              <a:rPr lang="es-CO" sz="2400" dirty="0"/>
              <a:t>(</a:t>
            </a:r>
            <a:r>
              <a:rPr lang="es-CO" b="1" dirty="0"/>
              <a:t>1</a:t>
            </a:r>
            <a:r>
              <a:rPr lang="es-CO" sz="2400" dirty="0"/>
              <a:t>) Cuando el Espíritu Santo comienza a obrar la salvación en un pecador, El no empieza revelándole a Cristo. Por naturaleza no hay cabida para Cristo en nuestros corazones. Mas bien El le confronta cara a cara con su trágica miseria y peligroso estado de pecaminosidad delante de Dios. </a:t>
            </a:r>
          </a:p>
        </p:txBody>
      </p:sp>
      <p:pic>
        <p:nvPicPr>
          <p:cNvPr id="4" name="Imagen 3"/>
          <p:cNvPicPr>
            <a:picLocks noChangeAspect="1"/>
          </p:cNvPicPr>
          <p:nvPr/>
        </p:nvPicPr>
        <p:blipFill>
          <a:blip r:embed="rId2"/>
          <a:stretch>
            <a:fillRect/>
          </a:stretch>
        </p:blipFill>
        <p:spPr>
          <a:xfrm>
            <a:off x="6660232" y="1844824"/>
            <a:ext cx="2026568" cy="2466975"/>
          </a:xfrm>
          <a:prstGeom prst="rect">
            <a:avLst/>
          </a:prstGeom>
        </p:spPr>
      </p:pic>
      <p:sp>
        <p:nvSpPr>
          <p:cNvPr id="5" name="Rectángulo 4"/>
          <p:cNvSpPr/>
          <p:nvPr/>
        </p:nvSpPr>
        <p:spPr>
          <a:xfrm>
            <a:off x="539552" y="4552530"/>
            <a:ext cx="8147248" cy="2246769"/>
          </a:xfrm>
          <a:prstGeom prst="rect">
            <a:avLst/>
          </a:prstGeom>
          <a:solidFill>
            <a:schemeClr val="bg2"/>
          </a:solidFill>
          <a:scene3d>
            <a:camera prst="orthographicFront"/>
            <a:lightRig rig="threePt" dir="t"/>
          </a:scene3d>
          <a:sp3d>
            <a:bevelT prst="slope"/>
          </a:sp3d>
        </p:spPr>
        <p:txBody>
          <a:bodyPr wrap="square">
            <a:spAutoFit/>
          </a:bodyPr>
          <a:lstStyle/>
          <a:p>
            <a:r>
              <a:rPr lang="es-CO" sz="2800" b="1" u="sng" dirty="0"/>
              <a:t>El pecador es llevado a experimentar:</a:t>
            </a:r>
          </a:p>
          <a:p>
            <a:pPr marL="914400" lvl="1" indent="-457200">
              <a:buFont typeface="Arial" panose="020B0604020202020204" pitchFamily="34" charset="0"/>
              <a:buChar char="•"/>
            </a:pPr>
            <a:r>
              <a:rPr lang="es-CO" sz="2800" b="1" dirty="0"/>
              <a:t>Primero</a:t>
            </a:r>
            <a:r>
              <a:rPr lang="es-CO" sz="2800" dirty="0"/>
              <a:t>: Una pena sentida desde el fondo de su corazón sobre sus pecados actuales en sus pensamientos, palabras y acciones contra Dios que todo lo sabe;</a:t>
            </a:r>
          </a:p>
        </p:txBody>
      </p:sp>
    </p:spTree>
    <p:extLst>
      <p:ext uri="{BB962C8B-B14F-4D97-AF65-F5344CB8AC3E}">
        <p14:creationId xmlns:p14="http://schemas.microsoft.com/office/powerpoint/2010/main" val="35461731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95536" y="476672"/>
            <a:ext cx="8229600" cy="5904656"/>
          </a:xfrm>
          <a:solidFill>
            <a:schemeClr val="bg2"/>
          </a:solidFill>
          <a:scene3d>
            <a:camera prst="orthographicFront"/>
            <a:lightRig rig="threePt" dir="t"/>
          </a:scene3d>
          <a:sp3d>
            <a:bevelT prst="slope"/>
          </a:sp3d>
        </p:spPr>
        <p:txBody>
          <a:bodyPr>
            <a:normAutofit fontScale="92500" lnSpcReduction="10000"/>
          </a:bodyPr>
          <a:lstStyle/>
          <a:p>
            <a:pPr marL="400050" lvl="1" indent="0">
              <a:buNone/>
            </a:pPr>
            <a:r>
              <a:rPr lang="es-CO" b="1" dirty="0"/>
              <a:t>Segundo</a:t>
            </a:r>
            <a:r>
              <a:rPr lang="es-CO" dirty="0"/>
              <a:t>: Una pena sentida desde el fondo de su corazón sobre el vivir sin Dios, sin Cristo, y sin esperanza en el mundo;</a:t>
            </a:r>
          </a:p>
          <a:p>
            <a:endParaRPr lang="es-CO" dirty="0"/>
          </a:p>
          <a:p>
            <a:pPr marL="400050" lvl="1" indent="0">
              <a:buNone/>
            </a:pPr>
            <a:r>
              <a:rPr lang="es-CO" b="1" dirty="0"/>
              <a:t>Tercero:</a:t>
            </a:r>
            <a:r>
              <a:rPr lang="es-CO" dirty="0"/>
              <a:t> Una pena sentida desde el fondo de su corazón sobre su terrible pecado original adquirido al caer juntamente con Adán, comprendiendo que su corazón es una fuente de contaminación y corrupción en su totalidad;</a:t>
            </a:r>
          </a:p>
          <a:p>
            <a:pPr marL="0" indent="0">
              <a:buNone/>
            </a:pPr>
            <a:endParaRPr lang="es-CO" dirty="0"/>
          </a:p>
          <a:p>
            <a:pPr marL="400050" lvl="1" indent="0">
              <a:buNone/>
            </a:pPr>
            <a:r>
              <a:rPr lang="es-CO" b="1" dirty="0"/>
              <a:t>Cuarto:</a:t>
            </a:r>
            <a:r>
              <a:rPr lang="es-CO" dirty="0"/>
              <a:t> Una pena sentida desde el fondo de su corazón no solo porque la carga del pecado es muy pesada para ser llevada, sino también porque encuentra imposible liberarse por si mismo de esta carga.</a:t>
            </a:r>
          </a:p>
          <a:p>
            <a:pPr marL="0" indent="0">
              <a:buNone/>
            </a:pPr>
            <a:endParaRPr lang="es-CO" dirty="0"/>
          </a:p>
          <a:p>
            <a:endParaRPr lang="es-CO" dirty="0"/>
          </a:p>
        </p:txBody>
      </p:sp>
    </p:spTree>
    <p:extLst>
      <p:ext uri="{BB962C8B-B14F-4D97-AF65-F5344CB8AC3E}">
        <p14:creationId xmlns:p14="http://schemas.microsoft.com/office/powerpoint/2010/main" val="18719246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192688"/>
          </a:xfrm>
          <a:solidFill>
            <a:schemeClr val="bg2"/>
          </a:solidFill>
          <a:effectLst>
            <a:glow rad="101600">
              <a:srgbClr val="C00000">
                <a:alpha val="60000"/>
              </a:srgbClr>
            </a:glow>
          </a:effectLst>
        </p:spPr>
        <p:txBody>
          <a:bodyPr>
            <a:normAutofit lnSpcReduction="10000"/>
          </a:bodyPr>
          <a:lstStyle/>
          <a:p>
            <a:pPr marL="400050" lvl="1" indent="0">
              <a:buNone/>
            </a:pPr>
            <a:r>
              <a:rPr lang="es-CO" b="1" dirty="0"/>
              <a:t>Quinto</a:t>
            </a:r>
            <a:r>
              <a:rPr lang="es-CO" dirty="0"/>
              <a:t>: Una pena sentida desde el fondo de su corazón cuando el es traído al punto en que se da cuenta de que el no puede salvarse a si mismo pero aun así el debe ser salvo, por lo cual implora "</a:t>
            </a:r>
            <a:r>
              <a:rPr lang="es-CO" dirty="0">
                <a:latin typeface="Agency FB" panose="020B0503020202020204" pitchFamily="34" charset="0"/>
              </a:rPr>
              <a:t>Señor, tu eres justo y tienes todo el derecho de separarme de ti para siempre, pero será posible que haya algún camino en Ti para escapar de Tu castigo divino y ser restaurado en Tu misericordia</a:t>
            </a:r>
            <a:r>
              <a:rPr lang="es-CO" dirty="0"/>
              <a:t>”</a:t>
            </a:r>
          </a:p>
          <a:p>
            <a:endParaRPr lang="es-CO" dirty="0"/>
          </a:p>
          <a:p>
            <a:r>
              <a:rPr lang="es-CO" dirty="0"/>
              <a:t>La pregunta es, ¿</a:t>
            </a:r>
            <a:r>
              <a:rPr lang="es-CO" b="1" dirty="0"/>
              <a:t>Se considera usted también un pecador miserable, despreciable, consternado, culpable y perdido -un pecador que por experiencia sabe que no hay esperanza de salvación en usted mismo? </a:t>
            </a:r>
          </a:p>
          <a:p>
            <a:endParaRPr lang="es-CO" dirty="0"/>
          </a:p>
        </p:txBody>
      </p:sp>
    </p:spTree>
    <p:extLst>
      <p:ext uri="{BB962C8B-B14F-4D97-AF65-F5344CB8AC3E}">
        <p14:creationId xmlns:p14="http://schemas.microsoft.com/office/powerpoint/2010/main" val="1015532604"/>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circle(in)">
                                      <p:cBhvr>
                                        <p:cTn id="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effectLst>
            <a:glow rad="228600">
              <a:schemeClr val="accent2">
                <a:satMod val="175000"/>
                <a:alpha val="40000"/>
              </a:schemeClr>
            </a:glow>
            <a:outerShdw blurRad="40000" dist="20000" dir="5400000" rotWithShape="0">
              <a:srgbClr val="000000">
                <a:alpha val="38000"/>
              </a:srgbClr>
            </a:outerShdw>
          </a:effectLst>
        </p:spPr>
        <p:style>
          <a:lnRef idx="1">
            <a:schemeClr val="dk1"/>
          </a:lnRef>
          <a:fillRef idx="2">
            <a:schemeClr val="dk1"/>
          </a:fillRef>
          <a:effectRef idx="1">
            <a:schemeClr val="dk1"/>
          </a:effectRef>
          <a:fontRef idx="minor">
            <a:schemeClr val="dk1"/>
          </a:fontRef>
        </p:style>
        <p:txBody>
          <a:bodyPr>
            <a:normAutofit fontScale="90000"/>
          </a:bodyPr>
          <a:lstStyle/>
          <a:p>
            <a:r>
              <a:rPr lang="es-CO" b="1" dirty="0"/>
              <a:t>Tu caso es el mismo de todos los hombres</a:t>
            </a:r>
          </a:p>
        </p:txBody>
      </p:sp>
      <p:sp>
        <p:nvSpPr>
          <p:cNvPr id="3" name="Marcador de contenido 2"/>
          <p:cNvSpPr>
            <a:spLocks noGrp="1"/>
          </p:cNvSpPr>
          <p:nvPr>
            <p:ph idx="1"/>
          </p:nvPr>
        </p:nvSpPr>
        <p:spPr>
          <a:xfrm>
            <a:off x="457200" y="5373216"/>
            <a:ext cx="8229600" cy="1224136"/>
          </a:xfrm>
          <a:effectLst>
            <a:glow rad="228600">
              <a:schemeClr val="accent2">
                <a:satMod val="175000"/>
                <a:alpha val="40000"/>
              </a:schemeClr>
            </a:glow>
            <a:outerShdw blurRad="40000" dist="20000" dir="5400000" rotWithShape="0">
              <a:srgbClr val="000000">
                <a:alpha val="38000"/>
              </a:srgbClr>
            </a:outerShdw>
          </a:effectLst>
        </p:spPr>
        <p:style>
          <a:lnRef idx="1">
            <a:schemeClr val="dk1"/>
          </a:lnRef>
          <a:fillRef idx="2">
            <a:schemeClr val="dk1"/>
          </a:fillRef>
          <a:effectRef idx="1">
            <a:schemeClr val="dk1"/>
          </a:effectRef>
          <a:fontRef idx="minor">
            <a:schemeClr val="dk1"/>
          </a:fontRef>
        </p:style>
        <p:txBody>
          <a:bodyPr>
            <a:normAutofit fontScale="92500" lnSpcReduction="20000"/>
          </a:bodyPr>
          <a:lstStyle/>
          <a:p>
            <a:pPr marL="0" indent="0" algn="ctr">
              <a:buNone/>
            </a:pPr>
            <a:r>
              <a:rPr lang="es-CO" b="1" dirty="0"/>
              <a:t>A esa situación nos llevó el enemigo de Dios, sentir la angustia ser separados de Dios por causa del pecado</a:t>
            </a:r>
          </a:p>
        </p:txBody>
      </p:sp>
      <p:pic>
        <p:nvPicPr>
          <p:cNvPr id="4" name="Imagen 3"/>
          <p:cNvPicPr>
            <a:picLocks noChangeAspect="1"/>
          </p:cNvPicPr>
          <p:nvPr/>
        </p:nvPicPr>
        <p:blipFill>
          <a:blip r:embed="rId2"/>
          <a:stretch>
            <a:fillRect/>
          </a:stretch>
        </p:blipFill>
        <p:spPr>
          <a:xfrm>
            <a:off x="457200" y="1700808"/>
            <a:ext cx="3826768" cy="3322687"/>
          </a:xfrm>
          <a:prstGeom prst="rect">
            <a:avLst/>
          </a:prstGeom>
          <a:scene3d>
            <a:camera prst="orthographicFront"/>
            <a:lightRig rig="threePt" dir="t"/>
          </a:scene3d>
          <a:sp3d>
            <a:bevelT w="165100" prst="coolSlant"/>
          </a:sp3d>
        </p:spPr>
      </p:pic>
      <p:pic>
        <p:nvPicPr>
          <p:cNvPr id="5" name="Imagen 4"/>
          <p:cNvPicPr>
            <a:picLocks noChangeAspect="1"/>
          </p:cNvPicPr>
          <p:nvPr/>
        </p:nvPicPr>
        <p:blipFill>
          <a:blip r:embed="rId3"/>
          <a:stretch>
            <a:fillRect/>
          </a:stretch>
        </p:blipFill>
        <p:spPr>
          <a:xfrm>
            <a:off x="4572000" y="1767359"/>
            <a:ext cx="4114800" cy="3256136"/>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20022347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548680"/>
            <a:ext cx="8229600" cy="5904656"/>
          </a:xfrm>
          <a:solidFill>
            <a:schemeClr val="bg2"/>
          </a:solidFill>
          <a:scene3d>
            <a:camera prst="orthographicFront"/>
            <a:lightRig rig="threePt" dir="t"/>
          </a:scene3d>
          <a:sp3d>
            <a:bevelT prst="slope"/>
          </a:sp3d>
        </p:spPr>
        <p:txBody>
          <a:bodyPr>
            <a:normAutofit/>
          </a:bodyPr>
          <a:lstStyle/>
          <a:p>
            <a:r>
              <a:rPr lang="es-CO" dirty="0"/>
              <a:t>(</a:t>
            </a:r>
            <a:r>
              <a:rPr lang="es-CO" sz="4400" b="1" dirty="0"/>
              <a:t>2</a:t>
            </a:r>
            <a:r>
              <a:rPr lang="es-CO" dirty="0"/>
              <a:t>) Cuando el pecador experimenta que no tiene futuro alguno más que la condenación, y que el Espíritu Santo le habilita a abandonarse a Dios como único refugio, ese mismo bendito Espíritu le ha de mostrar el indescriptiblemente rico y magnífico camino de salvación y liberación de Dios mediante la sangre y sacrificio completo del Señor Jesucristo. </a:t>
            </a:r>
          </a:p>
          <a:p>
            <a:pPr marL="0" indent="0">
              <a:buNone/>
            </a:pPr>
            <a:r>
              <a:rPr lang="es-CO" b="1" u="sng" dirty="0"/>
              <a:t>El pecador es llevado a experimentar:</a:t>
            </a:r>
          </a:p>
          <a:p>
            <a:r>
              <a:rPr lang="es-CO" b="1" dirty="0"/>
              <a:t>Primero</a:t>
            </a:r>
            <a:r>
              <a:rPr lang="es-CO" dirty="0"/>
              <a:t>: Una necesidad de Cristo.</a:t>
            </a:r>
          </a:p>
          <a:p>
            <a:endParaRPr lang="es-CO" dirty="0"/>
          </a:p>
        </p:txBody>
      </p:sp>
    </p:spTree>
    <p:extLst>
      <p:ext uri="{BB962C8B-B14F-4D97-AF65-F5344CB8AC3E}">
        <p14:creationId xmlns:p14="http://schemas.microsoft.com/office/powerpoint/2010/main" val="22227569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5649491"/>
          </a:xfrm>
          <a:solidFill>
            <a:schemeClr val="bg2"/>
          </a:solidFill>
          <a:effectLst>
            <a:glow rad="101600">
              <a:srgbClr val="C00000">
                <a:alpha val="60000"/>
              </a:srgbClr>
            </a:glow>
          </a:effectLst>
        </p:spPr>
        <p:txBody>
          <a:bodyPr>
            <a:normAutofit/>
          </a:bodyPr>
          <a:lstStyle/>
          <a:p>
            <a:endParaRPr lang="es-CO" dirty="0"/>
          </a:p>
          <a:p>
            <a:r>
              <a:rPr lang="es-CO" b="1" dirty="0"/>
              <a:t>Segundo</a:t>
            </a:r>
            <a:r>
              <a:rPr lang="es-CO" dirty="0"/>
              <a:t>: Una visión hermosa, completa y pertinente de la obra redentora de Cristo;</a:t>
            </a:r>
          </a:p>
          <a:p>
            <a:endParaRPr lang="es-CO" dirty="0"/>
          </a:p>
          <a:p>
            <a:r>
              <a:rPr lang="es-CO" b="1" dirty="0"/>
              <a:t>Tercero</a:t>
            </a:r>
            <a:r>
              <a:rPr lang="es-CO" dirty="0"/>
              <a:t>: Una revelación de Cristo en su alma mediante la Palabra y Espíritu, a través de la cual comprende la forma en que Cristo enteramente obedeció la ley y llevó por completo el castigo del pecado en sustitución de pecadores caídos y despreciables;</a:t>
            </a:r>
          </a:p>
          <a:p>
            <a:endParaRPr lang="es-CO" dirty="0"/>
          </a:p>
          <a:p>
            <a:endParaRPr lang="es-CO" dirty="0"/>
          </a:p>
        </p:txBody>
      </p:sp>
    </p:spTree>
    <p:extLst>
      <p:ext uri="{BB962C8B-B14F-4D97-AF65-F5344CB8AC3E}">
        <p14:creationId xmlns:p14="http://schemas.microsoft.com/office/powerpoint/2010/main" val="19269144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5649491"/>
          </a:xfrm>
          <a:solidFill>
            <a:schemeClr val="accent2">
              <a:lumMod val="20000"/>
              <a:lumOff val="80000"/>
            </a:schemeClr>
          </a:solidFill>
          <a:scene3d>
            <a:camera prst="orthographicFront"/>
            <a:lightRig rig="threePt" dir="t"/>
          </a:scene3d>
          <a:sp3d>
            <a:bevelT prst="angle"/>
          </a:sp3d>
        </p:spPr>
        <p:txBody>
          <a:bodyPr>
            <a:normAutofit fontScale="92500" lnSpcReduction="10000"/>
          </a:bodyPr>
          <a:lstStyle/>
          <a:p>
            <a:r>
              <a:rPr lang="es-CO" b="1" dirty="0"/>
              <a:t>Cuarto</a:t>
            </a:r>
            <a:r>
              <a:rPr lang="es-CO" dirty="0"/>
              <a:t>: Una aplicación de Cristo mediante la cual puede ceñir a Cristo con gozo indecible como su Salvador y su salvación. </a:t>
            </a:r>
          </a:p>
          <a:p>
            <a:endParaRPr lang="es-CO" dirty="0"/>
          </a:p>
          <a:p>
            <a:pPr marL="0" indent="0">
              <a:buNone/>
            </a:pPr>
            <a:r>
              <a:rPr lang="es-CO" dirty="0"/>
              <a:t>La pregunta es: ¿</a:t>
            </a:r>
            <a:r>
              <a:rPr lang="es-CO" b="1" dirty="0"/>
              <a:t>Ha experimentado usted también algo de Cristo como el gran camino de liberación mediante el poder del Espíritu Santo aplicando la Palabra de Dios a su alma</a:t>
            </a:r>
            <a:r>
              <a:rPr lang="es-CO" dirty="0"/>
              <a:t>? </a:t>
            </a:r>
          </a:p>
          <a:p>
            <a:pPr marL="0" indent="0">
              <a:buNone/>
            </a:pPr>
            <a:r>
              <a:rPr lang="es-CO" dirty="0"/>
              <a:t>¿</a:t>
            </a:r>
            <a:r>
              <a:rPr lang="es-CO" b="1" dirty="0"/>
              <a:t>Le ha provocado un deseo de conocer a Cristo más y más como su Todo-en-Todo -conocerle experimentalmente como el Salvador único y diligente que salva hasta lo imposible</a:t>
            </a:r>
            <a:r>
              <a:rPr lang="es-CO" dirty="0"/>
              <a:t>?</a:t>
            </a:r>
          </a:p>
          <a:p>
            <a:endParaRPr lang="es-CO" dirty="0"/>
          </a:p>
        </p:txBody>
      </p:sp>
    </p:spTree>
    <p:extLst>
      <p:ext uri="{BB962C8B-B14F-4D97-AF65-F5344CB8AC3E}">
        <p14:creationId xmlns:p14="http://schemas.microsoft.com/office/powerpoint/2010/main" val="38833091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arn(inVertical)">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264696"/>
          </a:xfrm>
          <a:solidFill>
            <a:schemeClr val="accent2">
              <a:lumMod val="20000"/>
              <a:lumOff val="80000"/>
            </a:schemeClr>
          </a:solidFill>
          <a:effectLst>
            <a:glow rad="101600">
              <a:schemeClr val="tx1">
                <a:alpha val="60000"/>
              </a:schemeClr>
            </a:glow>
          </a:effectLst>
        </p:spPr>
        <p:txBody>
          <a:bodyPr>
            <a:normAutofit fontScale="77500" lnSpcReduction="20000"/>
          </a:bodyPr>
          <a:lstStyle/>
          <a:p>
            <a:pPr marL="0" indent="0">
              <a:buNone/>
            </a:pPr>
            <a:r>
              <a:rPr lang="es-CO" dirty="0"/>
              <a:t>(</a:t>
            </a:r>
            <a:r>
              <a:rPr lang="es-CO" sz="4200" b="1" dirty="0"/>
              <a:t>3</a:t>
            </a:r>
            <a:r>
              <a:rPr lang="es-CO" dirty="0"/>
              <a:t>) Finalmente, aquellos que verdaderamente experimentan el camino de salvación del Señor en Jesucristo expresarán también una sentida gratitud por tan gran liberación, El salmista dice: </a:t>
            </a:r>
            <a:r>
              <a:rPr lang="es-CO" dirty="0">
                <a:latin typeface="Agency FB" panose="020B0503020202020204" pitchFamily="34" charset="0"/>
              </a:rPr>
              <a:t>"¿Qué daré a Jehová por todas sus bendiciones para conmigo</a:t>
            </a:r>
            <a:r>
              <a:rPr lang="es-CO" dirty="0"/>
              <a:t>? </a:t>
            </a:r>
            <a:r>
              <a:rPr lang="es-CO" dirty="0">
                <a:solidFill>
                  <a:srgbClr val="FF0000"/>
                </a:solidFill>
              </a:rPr>
              <a:t>(Salmos 116:12).</a:t>
            </a:r>
            <a:r>
              <a:rPr lang="es-CO" dirty="0"/>
              <a:t> </a:t>
            </a:r>
          </a:p>
          <a:p>
            <a:pPr marL="400050" lvl="1" indent="0">
              <a:buNone/>
            </a:pPr>
            <a:endParaRPr lang="es-CO" dirty="0"/>
          </a:p>
          <a:p>
            <a:pPr marL="400050" lvl="1" indent="0">
              <a:buNone/>
            </a:pPr>
            <a:r>
              <a:rPr lang="es-CO" dirty="0"/>
              <a:t>Ellos desean entregar todo, alma y cuerpo, en las manos del Señor por toda la eternidad, yacer a Sus pies en sumisión verdadera, y confesar, "</a:t>
            </a:r>
            <a:r>
              <a:rPr lang="es-CO" dirty="0">
                <a:latin typeface="Agency FB" panose="020B0503020202020204" pitchFamily="34" charset="0"/>
              </a:rPr>
              <a:t>Sea hecha Tu voluntad, como en el cielo así también en la tierra</a:t>
            </a:r>
            <a:r>
              <a:rPr lang="es-CO" dirty="0"/>
              <a:t>”.</a:t>
            </a:r>
          </a:p>
          <a:p>
            <a:pPr marL="0" indent="0">
              <a:buNone/>
            </a:pPr>
            <a:endParaRPr lang="es-CO" dirty="0"/>
          </a:p>
          <a:p>
            <a:pPr marL="400050" lvl="1" indent="0">
              <a:buNone/>
            </a:pPr>
            <a:r>
              <a:rPr lang="es-CO" dirty="0"/>
              <a:t> A pesar de nuestras transgresiones, deseamos vivir para la gloria de Dios por sobre todas las cosas, y servir a nuestro prójimo con amor para su bienestar espiritual y temporal. </a:t>
            </a:r>
          </a:p>
          <a:p>
            <a:endParaRPr lang="es-CO" dirty="0"/>
          </a:p>
          <a:p>
            <a:pPr marL="0" indent="0">
              <a:buNone/>
            </a:pPr>
            <a:r>
              <a:rPr lang="es-CO" dirty="0"/>
              <a:t>Estimado lector, examínese a usted mismo. Lo que usted siente en este momento, es ocasionado por el Espíritu Santo, quien le está mostrando su gran necesidad de Cristo</a:t>
            </a:r>
            <a:r>
              <a:rPr lang="es-CO" dirty="0">
                <a:solidFill>
                  <a:srgbClr val="FF0000"/>
                </a:solidFill>
              </a:rPr>
              <a:t>.(Ver Mat.11:28).</a:t>
            </a:r>
          </a:p>
        </p:txBody>
      </p:sp>
    </p:spTree>
    <p:extLst>
      <p:ext uri="{BB962C8B-B14F-4D97-AF65-F5344CB8AC3E}">
        <p14:creationId xmlns:p14="http://schemas.microsoft.com/office/powerpoint/2010/main" val="18437241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normAutofit fontScale="90000"/>
          </a:bodyPr>
          <a:lstStyle/>
          <a:p>
            <a:r>
              <a:rPr lang="es-CO" dirty="0"/>
              <a:t>No hay mayor felicidad en el mundo que gozar del perdón que Cristo ofrece</a:t>
            </a:r>
          </a:p>
        </p:txBody>
      </p:sp>
      <p:sp>
        <p:nvSpPr>
          <p:cNvPr id="3" name="Marcador de contenido 2"/>
          <p:cNvSpPr>
            <a:spLocks noGrp="1"/>
          </p:cNvSpPr>
          <p:nvPr>
            <p:ph idx="1"/>
          </p:nvPr>
        </p:nvSpPr>
        <p:spPr>
          <a:xfrm>
            <a:off x="457200" y="5373216"/>
            <a:ext cx="8229600" cy="1296144"/>
          </a:xfrm>
        </p:spPr>
        <p:style>
          <a:lnRef idx="1">
            <a:schemeClr val="accent2"/>
          </a:lnRef>
          <a:fillRef idx="2">
            <a:schemeClr val="accent2"/>
          </a:fillRef>
          <a:effectRef idx="1">
            <a:schemeClr val="accent2"/>
          </a:effectRef>
          <a:fontRef idx="minor">
            <a:schemeClr val="dk1"/>
          </a:fontRef>
        </p:style>
        <p:txBody>
          <a:bodyPr>
            <a:normAutofit fontScale="85000" lnSpcReduction="10000"/>
          </a:bodyPr>
          <a:lstStyle/>
          <a:p>
            <a:pPr marL="0" indent="0" algn="ctr">
              <a:buNone/>
            </a:pPr>
            <a:r>
              <a:rPr lang="es-CO" b="1" dirty="0"/>
              <a:t>Entrégale a Cristo todos tus problemas, con solamente aceptar su invitación: “Venid a mí todos los que estáis trabajados y cargados, y yo os haré descansar”.</a:t>
            </a:r>
          </a:p>
        </p:txBody>
      </p:sp>
      <p:pic>
        <p:nvPicPr>
          <p:cNvPr id="5" name="Imagen 4"/>
          <p:cNvPicPr>
            <a:picLocks noChangeAspect="1"/>
          </p:cNvPicPr>
          <p:nvPr/>
        </p:nvPicPr>
        <p:blipFill>
          <a:blip r:embed="rId2"/>
          <a:stretch>
            <a:fillRect/>
          </a:stretch>
        </p:blipFill>
        <p:spPr>
          <a:xfrm>
            <a:off x="5076056" y="1772816"/>
            <a:ext cx="3610744" cy="3401169"/>
          </a:xfrm>
          <a:prstGeom prst="rect">
            <a:avLst/>
          </a:prstGeom>
          <a:scene3d>
            <a:camera prst="orthographicFront"/>
            <a:lightRig rig="threePt" dir="t"/>
          </a:scene3d>
          <a:sp3d>
            <a:bevelT w="165100" prst="coolSlant"/>
          </a:sp3d>
        </p:spPr>
      </p:pic>
      <p:pic>
        <p:nvPicPr>
          <p:cNvPr id="6" name="Imagen 5"/>
          <p:cNvPicPr>
            <a:picLocks noChangeAspect="1"/>
          </p:cNvPicPr>
          <p:nvPr/>
        </p:nvPicPr>
        <p:blipFill>
          <a:blip r:embed="rId3"/>
          <a:stretch>
            <a:fillRect/>
          </a:stretch>
        </p:blipFill>
        <p:spPr>
          <a:xfrm>
            <a:off x="457199" y="1772816"/>
            <a:ext cx="4042793" cy="3401169"/>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22414442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372</TotalTime>
  <Words>1213</Words>
  <Application>Microsoft Office PowerPoint</Application>
  <PresentationFormat>Presentación en pantalla (4:3)</PresentationFormat>
  <Paragraphs>48</Paragraphs>
  <Slides>13</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13</vt:i4>
      </vt:variant>
    </vt:vector>
  </HeadingPairs>
  <TitlesOfParts>
    <vt:vector size="17" baseType="lpstr">
      <vt:lpstr>Agency FB</vt:lpstr>
      <vt:lpstr>Arial</vt:lpstr>
      <vt:lpstr>Calibri</vt:lpstr>
      <vt:lpstr>Tema de Office</vt:lpstr>
      <vt:lpstr>EL CRISTO DE LA SENDA ANGOSTA</vt:lpstr>
      <vt:lpstr>La senda angosta a la vida eterna </vt:lpstr>
      <vt:lpstr>Presentación de PowerPoint</vt:lpstr>
      <vt:lpstr>La salvación consiste en acudir a Cristo, con toda la carga de pecado.</vt:lpstr>
      <vt:lpstr>La obra del espíritu Santo</vt:lpstr>
      <vt:lpstr>Presentación de PowerPoint</vt:lpstr>
      <vt:lpstr>Presentación de PowerPoint</vt:lpstr>
      <vt:lpstr>Tu caso es el mismo de todos los hombres</vt:lpstr>
      <vt:lpstr>Presentación de PowerPoint</vt:lpstr>
      <vt:lpstr>Presentación de PowerPoint</vt:lpstr>
      <vt:lpstr>Presentación de PowerPoint</vt:lpstr>
      <vt:lpstr>Presentación de PowerPoint</vt:lpstr>
      <vt:lpstr>No hay mayor felicidad en el mundo que gozar del perdón que Cristo ofrece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CRISTO DE LA SENDA ANGOSTA</dc:title>
  <dc:creator>FAMILIA FIERRO CH</dc:creator>
  <cp:lastModifiedBy>Usuario</cp:lastModifiedBy>
  <cp:revision>39</cp:revision>
  <dcterms:created xsi:type="dcterms:W3CDTF">2014-01-04T23:07:12Z</dcterms:created>
  <dcterms:modified xsi:type="dcterms:W3CDTF">2016-12-30T03:33:19Z</dcterms:modified>
</cp:coreProperties>
</file>